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3978" autoAdjust="0"/>
  </p:normalViewPr>
  <p:slideViewPr>
    <p:cSldViewPr snapToGrid="0">
      <p:cViewPr varScale="1">
        <p:scale>
          <a:sx n="69" d="100"/>
          <a:sy n="69" d="100"/>
        </p:scale>
        <p:origin x="762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562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227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488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26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74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81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78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20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574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180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10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04EE1-16DD-46FB-AF65-36E69610D9BB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5DC48-C1E0-49A9-BBD7-5F7D0DAD0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27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0473" y="692727"/>
            <a:ext cx="9809017" cy="4322618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+mn-lt"/>
              </a:rPr>
              <a:t>Проект по кружковой работе</a:t>
            </a:r>
            <a:r>
              <a:rPr lang="ru-RU" sz="3200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+mn-lt"/>
              </a:rPr>
            </a:br>
            <a:r>
              <a:rPr lang="ru-RU" sz="3200" b="1" i="1" dirty="0">
                <a:solidFill>
                  <a:srgbClr val="FF0000"/>
                </a:solidFill>
                <a:latin typeface="+mn-lt"/>
              </a:rPr>
              <a:t>                     «</a:t>
            </a:r>
            <a:r>
              <a:rPr lang="ru-RU" sz="3200" b="1" i="1" dirty="0" err="1">
                <a:solidFill>
                  <a:srgbClr val="FF0000"/>
                </a:solidFill>
                <a:latin typeface="+mn-lt"/>
              </a:rPr>
              <a:t>Семицветик</a:t>
            </a:r>
            <a:r>
              <a:rPr lang="ru-RU" sz="3200" b="1" i="1" dirty="0">
                <a:solidFill>
                  <a:srgbClr val="FF0000"/>
                </a:solidFill>
                <a:latin typeface="+mn-lt"/>
              </a:rPr>
              <a:t>»:</a:t>
            </a:r>
            <a:r>
              <a:rPr lang="ru-RU" sz="3200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+mn-lt"/>
              </a:rPr>
            </a:br>
            <a:r>
              <a:rPr lang="ru-RU" sz="2400" b="1" i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3600" b="1" i="1" dirty="0">
                <a:solidFill>
                  <a:srgbClr val="002060"/>
                </a:solidFill>
                <a:latin typeface="+mn-lt"/>
              </a:rPr>
              <a:t>«РИСОВАНИЕ ДЕРЕВЬЕВ РАЗНЫМИ СПОСОБАМИ, ИСПОЛЬЗУЯ НЕТРАДИЦИОННЫЕ ТЕХНИКИ РИСОВАНИЯ</a:t>
            </a:r>
            <a:r>
              <a:rPr lang="ru-RU" sz="3600" b="1" i="1" dirty="0" smtClean="0">
                <a:solidFill>
                  <a:srgbClr val="002060"/>
                </a:solidFill>
                <a:latin typeface="+mn-lt"/>
              </a:rPr>
              <a:t>»</a:t>
            </a:r>
            <a:r>
              <a:rPr lang="en-US" sz="3600" b="1" i="1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en-US" sz="3600" b="1" i="1" dirty="0" smtClean="0">
                <a:solidFill>
                  <a:srgbClr val="002060"/>
                </a:solidFill>
                <a:latin typeface="+mn-lt"/>
              </a:rPr>
            </a:br>
            <a:r>
              <a:rPr lang="en-US" sz="2400" b="1" i="1" dirty="0">
                <a:latin typeface="+mn-lt"/>
              </a:rPr>
              <a:t/>
            </a:r>
            <a:br>
              <a:rPr lang="en-US" sz="2400" b="1" i="1" dirty="0">
                <a:latin typeface="+mn-lt"/>
              </a:rPr>
            </a:br>
            <a:r>
              <a:rPr lang="en-US" sz="2400" b="1" i="1" dirty="0" smtClean="0">
                <a:latin typeface="+mn-lt"/>
              </a:rPr>
              <a:t/>
            </a:r>
            <a:br>
              <a:rPr lang="en-US" sz="2400" b="1" i="1" dirty="0" smtClean="0"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564" y="4475018"/>
            <a:ext cx="817418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solidFill>
                  <a:srgbClr val="C00000"/>
                </a:solidFill>
              </a:rPr>
              <a:t>                                           </a:t>
            </a:r>
            <a:r>
              <a:rPr lang="ru-RU" sz="2400" b="1" dirty="0" smtClean="0">
                <a:solidFill>
                  <a:srgbClr val="C00000"/>
                </a:solidFill>
              </a:rPr>
              <a:t>Подготовительная группа «Гномики»</a:t>
            </a:r>
            <a:r>
              <a:rPr lang="ru-RU" b="1" dirty="0" smtClean="0"/>
              <a:t>                                              </a:t>
            </a:r>
            <a:r>
              <a:rPr lang="ru-RU" sz="2400" b="1" dirty="0" smtClean="0"/>
              <a:t>                                                                                          </a:t>
            </a:r>
            <a:r>
              <a:rPr lang="ru-RU" sz="2400" b="1" dirty="0" smtClean="0">
                <a:solidFill>
                  <a:srgbClr val="C00000"/>
                </a:solidFill>
              </a:rPr>
              <a:t>Воспитатель : Кирюхина Н.Н.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</a:rPr>
              <a:t>                         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                          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                     2018-2019 </a:t>
            </a:r>
            <a:r>
              <a:rPr lang="ru-RU" sz="2000" b="1" dirty="0" err="1" smtClean="0">
                <a:solidFill>
                  <a:srgbClr val="002060"/>
                </a:solidFill>
              </a:rPr>
              <a:t>уч.г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01507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67891" y="692726"/>
            <a:ext cx="8991599" cy="5195456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0000"/>
              </a:lnSpc>
              <a:spcBef>
                <a:spcPct val="20000"/>
              </a:spcBef>
            </a:pPr>
            <a:r>
              <a:rPr lang="ru-RU" sz="3600" b="1" dirty="0">
                <a:solidFill>
                  <a:srgbClr val="C00000"/>
                </a:solidFill>
                <a:latin typeface="+mn-lt"/>
                <a:ea typeface="+mn-ea"/>
                <a:cs typeface="Times New Roman" pitchFamily="18" charset="0"/>
              </a:rPr>
              <a:t>Рисование</a:t>
            </a:r>
            <a:r>
              <a:rPr lang="ru-RU" sz="3600" dirty="0">
                <a:solidFill>
                  <a:srgbClr val="C00000"/>
                </a:solidFill>
                <a:latin typeface="+mn-lt"/>
                <a:ea typeface="+mn-ea"/>
                <a:cs typeface="Times New Roman" pitchFamily="18" charset="0"/>
              </a:rPr>
              <a:t> – это удивительное занятие, способное развивать внимание , усидчивость, чувство прекрасного,  моторику рук, фантазию, пространственное мышление, воображение, уверенность  в собственные силы, творческие способности и еще много-много полезных качеств и навыков.</a:t>
            </a:r>
            <a:br>
              <a:rPr lang="ru-RU" sz="3600" dirty="0">
                <a:solidFill>
                  <a:srgbClr val="C00000"/>
                </a:solidFill>
                <a:latin typeface="+mn-lt"/>
                <a:ea typeface="+mn-ea"/>
                <a:cs typeface="Times New Roman" pitchFamily="18" charset="0"/>
              </a:rPr>
            </a:br>
            <a:endParaRPr lang="ru-RU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3549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5673" y="249383"/>
            <a:ext cx="10113817" cy="6331526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0000"/>
              </a:lnSpc>
              <a:spcBef>
                <a:spcPct val="20000"/>
              </a:spcBef>
            </a:pP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«Дети, конечно, не делаются художниками от того, что в</a:t>
            </a:r>
            <a:r>
              <a:rPr lang="ru-RU" sz="2400" dirty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течение дошкольного детства им удалось создать несколько действительно художественных образов. Но в развитии их</a:t>
            </a:r>
            <a:r>
              <a:rPr lang="ru-RU" sz="2400" dirty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личности это оставляет глубокий след, так как они</a:t>
            </a:r>
            <a:r>
              <a:rPr lang="ru-RU" sz="2400" dirty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приобретают опыт настоящего творчества, который в</a:t>
            </a:r>
            <a:r>
              <a:rPr lang="ru-RU" sz="2400" dirty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дальнейшем приложат к любой области труда».</a:t>
            </a:r>
            <a:r>
              <a:rPr lang="ru-RU" sz="2400" dirty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2400" b="1" i="1" dirty="0">
                <a:solidFill>
                  <a:srgbClr val="002060"/>
                </a:solidFill>
                <a:cs typeface="Times New Roman" pitchFamily="18" charset="0"/>
              </a:rPr>
              <a:t>Н. П. </a:t>
            </a:r>
            <a:r>
              <a:rPr lang="ru-RU" sz="2400" b="1" i="1" dirty="0" err="1" smtClean="0">
                <a:solidFill>
                  <a:srgbClr val="002060"/>
                </a:solidFill>
                <a:cs typeface="Times New Roman" pitchFamily="18" charset="0"/>
              </a:rPr>
              <a:t>Сакулина</a:t>
            </a:r>
            <a:r>
              <a:rPr lang="ru-RU" sz="2400" dirty="0">
                <a:solidFill>
                  <a:srgbClr val="002060"/>
                </a:solidFill>
                <a:ea typeface="+mn-ea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2060"/>
                </a:solidFill>
                <a:ea typeface="+mn-ea"/>
                <a:cs typeface="Times New Roman" pitchFamily="18" charset="0"/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927" y="290948"/>
            <a:ext cx="4119416" cy="3089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5615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6218" y="221673"/>
            <a:ext cx="9213272" cy="6470072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lang="ru-RU" sz="22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2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Развитие у дошкольников художественного творчества и активизация творческого потенциала через нетрадиционные техники рисования.</a:t>
            </a:r>
            <a:br>
              <a:rPr lang="ru-RU" sz="22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C00000"/>
                </a:solidFill>
                <a:latin typeface="Calibri"/>
                <a:ea typeface="+mn-ea"/>
                <a:cs typeface="+mn-cs"/>
              </a:rPr>
              <a:t>  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ЗАДАЧИ:</a:t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Познакомить детей с различными нетрадиционными техниками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рисования;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Научить создавать свой неповторимый образ, в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рисунках по нетрадиционному рисованию,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используя различные техники;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Развивать воображение и творческие способности детей;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Побуждать ребенка экспериментировать;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Поощрять и поддерживать творческие находки;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Воспитывать положительное отношение ребенка к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сотрудничеству с взрослым, с детьми, к собственной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деятельности, ее результату;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Способствовать возникновению у ребенка ощущения,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что продукт его деятельности интересен другим и ему самому.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200" dirty="0">
              <a:solidFill>
                <a:srgbClr val="002060"/>
              </a:solidFill>
              <a:latin typeface="+mn-lt"/>
              <a:cs typeface="Microsoft New Tai Lu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692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78436" y="221673"/>
            <a:ext cx="4281054" cy="4973782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Казалось бы, что научить ребенка рисовать дерево – скучное, однообразное, не интересное занятие, но используя разные техники и материалы данный процесс можно превратить в занимательную игру</a:t>
            </a:r>
            <a:endParaRPr lang="ru-RU" sz="2800" b="1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819" y="447405"/>
            <a:ext cx="3477491" cy="5133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23295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4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63091" y="221673"/>
            <a:ext cx="9296399" cy="1620981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«Волшебное дерево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Рисование </a:t>
            </a:r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c </a:t>
            </a:r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использованием </a:t>
            </a: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приема</a:t>
            </a:r>
            <a:b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ru-RU" sz="2000" i="1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примакивания</a:t>
            </a:r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и печать листьями</a:t>
            </a: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i="1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000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90" y="1842654"/>
            <a:ext cx="4525818" cy="33943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27050" y="5444835"/>
            <a:ext cx="5158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Выполнила рисунок: 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Джумабаева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Самия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208" y="2840183"/>
            <a:ext cx="5176456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6416963" y="2189852"/>
            <a:ext cx="50197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</a:rPr>
              <a:t>Выполнила рисунок: Сергеева Милана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49091" y="221674"/>
            <a:ext cx="7010399" cy="157941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«Краски осени»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рисование дерева смятой бумагой</a:t>
            </a:r>
            <a:r>
              <a:rPr lang="ru-RU" sz="24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620" y="2017937"/>
            <a:ext cx="3393108" cy="4840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814" y="1662547"/>
            <a:ext cx="3199534" cy="42681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877941" y="1462492"/>
            <a:ext cx="45524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Рисунок выполнила: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Петькова</a:t>
            </a:r>
            <a:r>
              <a:rPr lang="ru-RU" sz="2000" b="1" i="1" dirty="0" smtClean="0">
                <a:solidFill>
                  <a:srgbClr val="002060"/>
                </a:solidFill>
              </a:rPr>
              <a:t>  Регина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7694" y="6105076"/>
            <a:ext cx="3998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Рисунок выполнила: </a:t>
            </a:r>
            <a:r>
              <a:rPr lang="ru-RU" sz="2000" b="1" i="1" dirty="0" err="1" smtClean="0">
                <a:solidFill>
                  <a:srgbClr val="002060"/>
                </a:solidFill>
              </a:rPr>
              <a:t>Усикова</a:t>
            </a:r>
            <a:r>
              <a:rPr lang="ru-RU" sz="2000" b="1" i="1" dirty="0" smtClean="0">
                <a:solidFill>
                  <a:srgbClr val="002060"/>
                </a:solidFill>
              </a:rPr>
              <a:t> Соня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35235" y="401783"/>
            <a:ext cx="7218219" cy="232756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Клякодерево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исование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использованием техники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кляксография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очень нравится, когда у кляксы в разные стороны разбегаются ножки</a:t>
            </a:r>
            <a:r>
              <a:rPr lang="ru-RU" sz="2400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00206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678">
            <a:off x="7123829" y="2490234"/>
            <a:ext cx="4257675" cy="3990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9449">
            <a:off x="2204951" y="2410690"/>
            <a:ext cx="3877196" cy="3413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78436" y="221674"/>
            <a:ext cx="4281054" cy="173181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Листопад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картоном</a:t>
            </a:r>
            <a:r>
              <a:rPr lang="ru-RU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403" y="1819492"/>
            <a:ext cx="4994547" cy="3440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119746" y="2951856"/>
            <a:ext cx="4384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</a:rPr>
              <a:t>Листья жёлтые танцуют,</a:t>
            </a:r>
            <a:br>
              <a:rPr lang="ru-RU" sz="2400" b="1" i="1" dirty="0">
                <a:solidFill>
                  <a:srgbClr val="002060"/>
                </a:solidFill>
              </a:rPr>
            </a:br>
            <a:r>
              <a:rPr lang="ru-RU" sz="2400" b="1" i="1" dirty="0">
                <a:solidFill>
                  <a:srgbClr val="002060"/>
                </a:solidFill>
              </a:rPr>
              <a:t>С веток падают, летят.</a:t>
            </a:r>
            <a:br>
              <a:rPr lang="ru-RU" sz="2400" b="1" i="1" dirty="0">
                <a:solidFill>
                  <a:srgbClr val="002060"/>
                </a:solidFill>
              </a:rPr>
            </a:br>
            <a:r>
              <a:rPr lang="ru-RU" sz="2400" b="1" i="1" dirty="0">
                <a:solidFill>
                  <a:srgbClr val="002060"/>
                </a:solidFill>
              </a:rPr>
              <a:t>Эту сказку золотую</a:t>
            </a:r>
            <a:br>
              <a:rPr lang="ru-RU" sz="2400" b="1" i="1" dirty="0">
                <a:solidFill>
                  <a:srgbClr val="002060"/>
                </a:solidFill>
              </a:rPr>
            </a:br>
            <a:r>
              <a:rPr lang="ru-RU" sz="2400" b="1" i="1" dirty="0">
                <a:solidFill>
                  <a:srgbClr val="002060"/>
                </a:solidFill>
              </a:rPr>
              <a:t>Называют «листопад».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             О</a:t>
            </a:r>
            <a:r>
              <a:rPr lang="ru-RU" sz="2400" dirty="0">
                <a:solidFill>
                  <a:srgbClr val="002060"/>
                </a:solidFill>
              </a:rPr>
              <a:t>. Киселева</a:t>
            </a:r>
          </a:p>
        </p:txBody>
      </p:sp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81600" y="221673"/>
            <a:ext cx="6677890" cy="203661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«Осенние деревья» </a:t>
            </a:r>
            <a:b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 </a:t>
            </a:r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восковыми мелками с использованием техники </a:t>
            </a:r>
            <a:r>
              <a:rPr lang="ru-RU" sz="2400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фроттаж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7" y="1894609"/>
            <a:ext cx="5250873" cy="3938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961" y="2926081"/>
            <a:ext cx="4654694" cy="3485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35382" y="221674"/>
            <a:ext cx="9324108" cy="60960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Выставка рисунков детей «Осенние деревья</a:t>
            </a:r>
            <a:endParaRPr lang="ru-RU" sz="2800" b="1" i="1" dirty="0">
              <a:solidFill>
                <a:srgbClr val="00206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344" y="1052948"/>
            <a:ext cx="7412184" cy="5559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78582" y="221673"/>
            <a:ext cx="6580908" cy="160712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«Дерево в инее» </a:t>
            </a:r>
            <a:b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</a:t>
            </a: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клеем и манной крупой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533" y="288781"/>
            <a:ext cx="3453245" cy="2589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54" y="3220746"/>
            <a:ext cx="4469246" cy="335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041" y="1828800"/>
            <a:ext cx="3837708" cy="28782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91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84073" y="221673"/>
            <a:ext cx="7675417" cy="157941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Зимнее дерево» </a:t>
            </a:r>
            <a:r>
              <a:rPr lang="ru-RU" sz="2800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рисование ватными палочками, поролоном</a:t>
            </a:r>
            <a:r>
              <a:rPr lang="ru-RU" sz="24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312" y="1464403"/>
            <a:ext cx="6429375" cy="4819650"/>
          </a:xfrm>
          <a:prstGeom prst="ellipse">
            <a:avLst/>
          </a:prstGeom>
          <a:ln w="63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95746" y="3874228"/>
            <a:ext cx="472347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Оделись изморозью кроны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Совсем нежданно. Поутру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Остекленели листья клёнов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И зазвенели на ветру…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                              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В.Потиевский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0727" y="221673"/>
            <a:ext cx="4308763" cy="66501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«Фантазийные деревья</a:t>
            </a:r>
            <a:endParaRPr lang="ru-RU" sz="2800" b="1" i="1" dirty="0">
              <a:solidFill>
                <a:srgbClr val="C00000"/>
              </a:solidFill>
              <a:latin typeface="+mn-lt"/>
              <a:cs typeface="Microsoft New Tai Lue" panose="020B0502040204020203" pitchFamily="34" charset="0"/>
            </a:endParaRPr>
          </a:p>
        </p:txBody>
      </p:sp>
      <p:pic>
        <p:nvPicPr>
          <p:cNvPr id="4" name="Picture 2" descr="D:\Оля\рисунки деревьев\рисунки детей разными техниками\IMG_315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1594" y="419489"/>
            <a:ext cx="2340260" cy="3120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D:\Оля\рисунки деревьев\рисунки детей разными техниками\IMG_315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56663" y="361963"/>
            <a:ext cx="2261554" cy="306732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112500"/>
          </a:effectLst>
        </p:spPr>
      </p:pic>
      <p:pic>
        <p:nvPicPr>
          <p:cNvPr id="7" name="Picture 7" descr="D:\Оля\рисунки деревьев\рисунки детей разными техниками\IMG_316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456891" y="1316182"/>
            <a:ext cx="2897934" cy="3778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711" y="3755526"/>
            <a:ext cx="4154149" cy="2997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8521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3565" y="221672"/>
            <a:ext cx="11055926" cy="5735783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0000"/>
              </a:lnSpc>
              <a:spcBef>
                <a:spcPct val="20000"/>
              </a:spcBef>
            </a:pPr>
            <a:r>
              <a:rPr lang="ru-RU" sz="3600" b="1" i="1" dirty="0" smtClean="0">
                <a:solidFill>
                  <a:srgbClr val="C00000"/>
                </a:solidFill>
                <a:latin typeface="Calibri"/>
                <a:ea typeface="+mn-ea"/>
                <a:cs typeface="+mn-cs"/>
              </a:rPr>
              <a:t>Теперь </a:t>
            </a:r>
            <a:r>
              <a:rPr lang="ru-RU" sz="3600" b="1" i="1" dirty="0">
                <a:solidFill>
                  <a:srgbClr val="C00000"/>
                </a:solidFill>
                <a:latin typeface="Calibri"/>
                <a:ea typeface="+mn-ea"/>
                <a:cs typeface="+mn-cs"/>
              </a:rPr>
              <a:t>вопрос ребенка: «Как нарисовать дерево?» не поставит Вас в тупик, используя предложенный материал Вы без труда можете нарисовать не только дерево, но и сказочный лес.</a:t>
            </a:r>
            <a:br>
              <a:rPr lang="ru-RU" sz="3600" b="1" i="1" dirty="0">
                <a:solidFill>
                  <a:srgbClr val="C00000"/>
                </a:solidFill>
                <a:latin typeface="Calibri"/>
                <a:ea typeface="+mn-ea"/>
                <a:cs typeface="+mn-cs"/>
              </a:rPr>
            </a:br>
            <a:r>
              <a:rPr lang="ru-RU" sz="3200" b="1" i="1" dirty="0">
                <a:solidFill>
                  <a:srgbClr val="C00000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3200" b="1" i="1" dirty="0">
                <a:solidFill>
                  <a:srgbClr val="C00000"/>
                </a:solidFill>
                <a:latin typeface="Calibri"/>
                <a:ea typeface="+mn-ea"/>
                <a:cs typeface="+mn-cs"/>
              </a:rPr>
            </a:br>
            <a:r>
              <a:rPr lang="ru-RU" sz="4000" i="1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Пробуйте! Фантазируйте! Творите</a:t>
            </a:r>
            <a:r>
              <a:rPr lang="ru-RU" sz="4000" i="1" dirty="0" smtClean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!</a:t>
            </a:r>
            <a:br>
              <a:rPr lang="ru-RU" sz="4000" i="1" dirty="0" smtClean="0">
                <a:solidFill>
                  <a:srgbClr val="FF0000"/>
                </a:solidFill>
                <a:latin typeface="Calibri"/>
                <a:ea typeface="+mn-ea"/>
                <a:cs typeface="+mn-cs"/>
              </a:rPr>
            </a:br>
            <a:r>
              <a:rPr lang="ru-RU" sz="4000" b="1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4000" b="1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ru-RU" sz="3200" b="1" i="1" dirty="0" smtClean="0">
                <a:solidFill>
                  <a:srgbClr val="002060"/>
                </a:solidFill>
                <a:latin typeface="Calibri"/>
                <a:ea typeface="+mn-ea"/>
                <a:cs typeface="+mn-cs"/>
              </a:rPr>
              <a:t>Спасибо за внимание!</a:t>
            </a:r>
            <a:endParaRPr lang="ru-RU" sz="3200" b="1" i="1" dirty="0">
              <a:solidFill>
                <a:srgbClr val="002060"/>
              </a:solidFill>
              <a:latin typeface="+mn-lt"/>
              <a:cs typeface="Microsoft New Tai Lu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871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211</Words>
  <Application>Microsoft Office PowerPoint</Application>
  <PresentationFormat>Широкоэкранный</PresentationFormat>
  <Paragraphs>29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Microsoft New Tai Lue</vt:lpstr>
      <vt:lpstr>Times New Roman</vt:lpstr>
      <vt:lpstr>Тема Office</vt:lpstr>
      <vt:lpstr>Проект по кружковой работе                      «Семицветик»:   «РИСОВАНИЕ ДЕРЕВЬЕВ РАЗНЫМИ СПОСОБАМИ, ИСПОЛЬЗУЯ НЕТРАДИЦИОННЫЕ ТЕХНИКИ РИСОВАНИЯ»    </vt:lpstr>
      <vt:lpstr>Рисование – это удивительное занятие, способное развивать внимание , усидчивость, чувство прекрасного,  моторику рук, фантазию, пространственное мышление, воображение, уверенность  в собственные силы, творческие способности и еще много-много полезных качеств и навыков. </vt:lpstr>
      <vt:lpstr>«Дети, конечно, не делаются художниками от того, что в течение дошкольного детства им удалось создать несколько действительно художественных образов. Но в развитии их личности это оставляет глубокий след, так как они приобретают опыт настоящего творчества, который в дальнейшем приложат к любой области труда». Н. П. Сакулина </vt:lpstr>
      <vt:lpstr>ЦЕЛЬ:  Развитие у дошкольников художественного творчества и активизация творческого потенциала через нетрадиционные техники рисования.    ЗАДАЧИ: Познакомить детей с различными нетрадиционными техниками  рисования; Научить создавать свой неповторимый образ, в  рисунках по нетрадиционному рисованию,  используя различные техники; Развивать воображение и творческие способности детей; Побуждать ребенка экспериментировать; Поощрять и поддерживать творческие находки; Воспитывать положительное отношение ребенка к  сотрудничеству с взрослым, с детьми, к собственной  деятельности, ее результату; Способствовать возникновению у ребенка ощущения,  что продукт его деятельности интересен другим и ему самому. </vt:lpstr>
      <vt:lpstr> Казалось бы, что научить ребенка рисовать дерево – скучное, однообразное, не интересное занятие, но используя разные техники и материалы данный процесс можно превратить в занимательную игру</vt:lpstr>
      <vt:lpstr>«Волшебное дерево»  Рисование c использованием приема       примакивания и печать листьями </vt:lpstr>
      <vt:lpstr>«Краски осени» - рисование дерева смятой бумагой </vt:lpstr>
      <vt:lpstr>«Клякодерево»  Рисование с использованием техники кляксография   Детям очень нравится, когда у кляксы в разные стороны разбегаются ножки </vt:lpstr>
      <vt:lpstr>«Листопад»   рисование картоном </vt:lpstr>
      <vt:lpstr>«Осенние деревья»  рисование  восковыми мелками с использованием техники фроттаж </vt:lpstr>
      <vt:lpstr>Выставка рисунков детей «Осенние деревья</vt:lpstr>
      <vt:lpstr>«Дерево в инее»  рисование клеем и манной крупой </vt:lpstr>
      <vt:lpstr>« Зимнее дерево» - рисование ватными палочками, поролоном </vt:lpstr>
      <vt:lpstr> «Фантазийные деревья</vt:lpstr>
      <vt:lpstr>Теперь вопрос ребенка: «Как нарисовать дерево?» не поставит Вас в тупик, используя предложенный материал Вы без труда можете нарисовать не только дерево, но и сказочный лес.  Пробуйте! Фантазируйте! Творите!  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Иван</dc:creator>
  <cp:lastModifiedBy>Иван</cp:lastModifiedBy>
  <cp:revision>23</cp:revision>
  <dcterms:created xsi:type="dcterms:W3CDTF">2019-10-02T03:02:41Z</dcterms:created>
  <dcterms:modified xsi:type="dcterms:W3CDTF">2019-10-02T16:53:17Z</dcterms:modified>
</cp:coreProperties>
</file>